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5" roundtripDataSignature="AMtx7mjnBv8X3bb4PWIIyKNxZeXuh36i6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b8234b2db3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1b8234b2db3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b8234b2db3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b8234b2db3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b8234b2db3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b8234b2db3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b8234b2db3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b8234b2db3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b8234b2db3_0_2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b8234b2db3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b8234b2db3_0_3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b8234b2db3_0_3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b8234b2db3_0_3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b8234b2db3_0_3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b8234b2db3_0_3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1b8234b2db3_0_3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b8234b2db3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b8234b2db3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 name="Shape 9"/>
        <p:cNvGrpSpPr/>
        <p:nvPr/>
      </p:nvGrpSpPr>
      <p:grpSpPr>
        <a:xfrm>
          <a:off x="0" y="0"/>
          <a:ext cx="0" cy="0"/>
          <a:chOff x="0" y="0"/>
          <a:chExt cx="0" cy="0"/>
        </a:xfrm>
      </p:grpSpPr>
      <p:sp>
        <p:nvSpPr>
          <p:cNvPr id="10" name="Google Shape;10;p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1" name="Google Shape;11;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0" name="Shape 50"/>
        <p:cNvGrpSpPr/>
        <p:nvPr/>
      </p:nvGrpSpPr>
      <p:grpSpPr>
        <a:xfrm>
          <a:off x="0" y="0"/>
          <a:ext cx="0" cy="0"/>
          <a:chOff x="0" y="0"/>
          <a:chExt cx="0" cy="0"/>
        </a:xfrm>
      </p:grpSpPr>
      <p:sp>
        <p:nvSpPr>
          <p:cNvPr id="51" name="Google Shape;51;g1b8234b2db3_0_5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2" name="Google Shape;52;g1b8234b2db3_0_5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1600"/>
              </a:spcBef>
              <a:spcAft>
                <a:spcPts val="0"/>
              </a:spcAft>
              <a:buSzPts val="2800"/>
              <a:buNone/>
              <a:defRPr sz="2800"/>
            </a:lvl2pPr>
            <a:lvl3pPr lvl="2" rtl="0" algn="ctr">
              <a:lnSpc>
                <a:spcPct val="100000"/>
              </a:lnSpc>
              <a:spcBef>
                <a:spcPts val="1600"/>
              </a:spcBef>
              <a:spcAft>
                <a:spcPts val="0"/>
              </a:spcAft>
              <a:buSzPts val="2800"/>
              <a:buNone/>
              <a:defRPr sz="2800"/>
            </a:lvl3pPr>
            <a:lvl4pPr lvl="3" rtl="0" algn="ctr">
              <a:lnSpc>
                <a:spcPct val="100000"/>
              </a:lnSpc>
              <a:spcBef>
                <a:spcPts val="1600"/>
              </a:spcBef>
              <a:spcAft>
                <a:spcPts val="0"/>
              </a:spcAft>
              <a:buSzPts val="2800"/>
              <a:buNone/>
              <a:defRPr sz="2800"/>
            </a:lvl4pPr>
            <a:lvl5pPr lvl="4" rtl="0" algn="ctr">
              <a:lnSpc>
                <a:spcPct val="100000"/>
              </a:lnSpc>
              <a:spcBef>
                <a:spcPts val="1600"/>
              </a:spcBef>
              <a:spcAft>
                <a:spcPts val="0"/>
              </a:spcAft>
              <a:buSzPts val="2800"/>
              <a:buNone/>
              <a:defRPr sz="2800"/>
            </a:lvl5pPr>
            <a:lvl6pPr lvl="5" rtl="0" algn="ctr">
              <a:lnSpc>
                <a:spcPct val="100000"/>
              </a:lnSpc>
              <a:spcBef>
                <a:spcPts val="1600"/>
              </a:spcBef>
              <a:spcAft>
                <a:spcPts val="0"/>
              </a:spcAft>
              <a:buSzPts val="2800"/>
              <a:buNone/>
              <a:defRPr sz="2800"/>
            </a:lvl6pPr>
            <a:lvl7pPr lvl="6" rtl="0" algn="ctr">
              <a:lnSpc>
                <a:spcPct val="100000"/>
              </a:lnSpc>
              <a:spcBef>
                <a:spcPts val="1600"/>
              </a:spcBef>
              <a:spcAft>
                <a:spcPts val="0"/>
              </a:spcAft>
              <a:buSzPts val="2800"/>
              <a:buNone/>
              <a:defRPr sz="2800"/>
            </a:lvl7pPr>
            <a:lvl8pPr lvl="7" rtl="0" algn="ctr">
              <a:lnSpc>
                <a:spcPct val="100000"/>
              </a:lnSpc>
              <a:spcBef>
                <a:spcPts val="1600"/>
              </a:spcBef>
              <a:spcAft>
                <a:spcPts val="0"/>
              </a:spcAft>
              <a:buSzPts val="2800"/>
              <a:buNone/>
              <a:defRPr sz="2800"/>
            </a:lvl8pPr>
            <a:lvl9pPr lvl="8" rtl="0" algn="ctr">
              <a:lnSpc>
                <a:spcPct val="100000"/>
              </a:lnSpc>
              <a:spcBef>
                <a:spcPts val="1600"/>
              </a:spcBef>
              <a:spcAft>
                <a:spcPts val="0"/>
              </a:spcAft>
              <a:buSzPts val="2800"/>
              <a:buNone/>
              <a:defRPr sz="2800"/>
            </a:lvl9pPr>
          </a:lstStyle>
          <a:p/>
        </p:txBody>
      </p:sp>
      <p:sp>
        <p:nvSpPr>
          <p:cNvPr id="53" name="Google Shape;53;g1b8234b2db3_0_5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MX"/>
              <a:t>‹#›</a:t>
            </a:fld>
            <a:endParaRPr/>
          </a:p>
        </p:txBody>
      </p:sp>
      <p:pic>
        <p:nvPicPr>
          <p:cNvPr id="54" name="Google Shape;54;g1b8234b2db3_0_59"/>
          <p:cNvPicPr preferRelativeResize="0"/>
          <p:nvPr/>
        </p:nvPicPr>
        <p:blipFill rotWithShape="1">
          <a:blip r:embed="rId2">
            <a:alphaModFix/>
          </a:blip>
          <a:srcRect b="0" l="9362" r="0" t="0"/>
          <a:stretch/>
        </p:blipFill>
        <p:spPr>
          <a:xfrm>
            <a:off x="-1" y="0"/>
            <a:ext cx="9144000" cy="514349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 name="Shape 12"/>
        <p:cNvGrpSpPr/>
        <p:nvPr/>
      </p:nvGrpSpPr>
      <p:grpSpPr>
        <a:xfrm>
          <a:off x="0" y="0"/>
          <a:ext cx="0" cy="0"/>
          <a:chOff x="0" y="0"/>
          <a:chExt cx="0" cy="0"/>
        </a:xfrm>
      </p:grpSpPr>
      <p:sp>
        <p:nvSpPr>
          <p:cNvPr id="13" name="Google Shape;13;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4" name="Google Shape;14;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5" name="Google Shape;15;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
        <p:nvSpPr>
          <p:cNvPr id="16" name="Google Shape;16;p9"/>
          <p:cNvSpPr txBox="1"/>
          <p:nvPr/>
        </p:nvSpPr>
        <p:spPr>
          <a:xfrm>
            <a:off x="371250" y="222775"/>
            <a:ext cx="4516500" cy="465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1" i="0" lang="es-MX" sz="2000" u="none" cap="none" strike="noStrike">
                <a:solidFill>
                  <a:srgbClr val="FF8143"/>
                </a:solidFill>
                <a:latin typeface="Arial"/>
                <a:ea typeface="Arial"/>
                <a:cs typeface="Arial"/>
                <a:sym typeface="Arial"/>
              </a:rPr>
              <a:t>Título</a:t>
            </a:r>
            <a:endParaRPr b="1" i="0" sz="2000" u="none" cap="none" strike="noStrike">
              <a:solidFill>
                <a:srgbClr val="FF8143"/>
              </a:solidFill>
              <a:latin typeface="Arial"/>
              <a:ea typeface="Arial"/>
              <a:cs typeface="Arial"/>
              <a:sym typeface="Arial"/>
            </a:endParaRPr>
          </a:p>
        </p:txBody>
      </p:sp>
      <p:cxnSp>
        <p:nvCxnSpPr>
          <p:cNvPr id="17" name="Google Shape;17;p9"/>
          <p:cNvCxnSpPr/>
          <p:nvPr/>
        </p:nvCxnSpPr>
        <p:spPr>
          <a:xfrm>
            <a:off x="371250" y="687775"/>
            <a:ext cx="8401500" cy="0"/>
          </a:xfrm>
          <a:prstGeom prst="straightConnector1">
            <a:avLst/>
          </a:prstGeom>
          <a:noFill/>
          <a:ln cap="flat" cmpd="sng" w="38100">
            <a:solidFill>
              <a:srgbClr val="555CCE"/>
            </a:solidFill>
            <a:prstDash val="solid"/>
            <a:round/>
            <a:headEnd len="sm" w="sm" type="none"/>
            <a:tailEnd len="sm" w="sm" type="none"/>
          </a:ln>
        </p:spPr>
      </p:cxnSp>
      <p:pic>
        <p:nvPicPr>
          <p:cNvPr id="18" name="Google Shape;18;p9"/>
          <p:cNvPicPr preferRelativeResize="0"/>
          <p:nvPr/>
        </p:nvPicPr>
        <p:blipFill rotWithShape="1">
          <a:blip r:embed="rId2">
            <a:alphaModFix/>
          </a:blip>
          <a:srcRect b="0" l="0" r="0" t="0"/>
          <a:stretch/>
        </p:blipFill>
        <p:spPr>
          <a:xfrm flipH="1" rot="10800000">
            <a:off x="304800" y="4537258"/>
            <a:ext cx="8839199" cy="606250"/>
          </a:xfrm>
          <a:prstGeom prst="rect">
            <a:avLst/>
          </a:prstGeom>
          <a:noFill/>
          <a:ln>
            <a:noFill/>
          </a:ln>
        </p:spPr>
      </p:pic>
      <p:pic>
        <p:nvPicPr>
          <p:cNvPr id="19" name="Google Shape;19;p9"/>
          <p:cNvPicPr preferRelativeResize="0"/>
          <p:nvPr/>
        </p:nvPicPr>
        <p:blipFill rotWithShape="1">
          <a:blip r:embed="rId3">
            <a:alphaModFix/>
          </a:blip>
          <a:srcRect b="0" l="0" r="0" t="0"/>
          <a:stretch/>
        </p:blipFill>
        <p:spPr>
          <a:xfrm flipH="1" rot="10800000">
            <a:off x="0" y="4438850"/>
            <a:ext cx="1606650" cy="7046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0"/>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10"/>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2"/>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2"/>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3"/>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4"/>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4"/>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4"/>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4"/>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5"/>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6"/>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6"/>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hyperlink" Target="https://www.google.com/" TargetMode="External"/><Relationship Id="rId6"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3.png"/><Relationship Id="rId4" Type="http://schemas.openxmlformats.org/officeDocument/2006/relationships/image" Target="../media/image1.png"/><Relationship Id="rId5" Type="http://schemas.openxmlformats.org/officeDocument/2006/relationships/image" Target="../media/image14.png"/><Relationship Id="rId6" Type="http://schemas.openxmlformats.org/officeDocument/2006/relationships/image" Target="../media/image15.png"/><Relationship Id="rId7"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g1b8234b2db3_0_4"/>
          <p:cNvSpPr txBox="1"/>
          <p:nvPr/>
        </p:nvSpPr>
        <p:spPr>
          <a:xfrm>
            <a:off x="500700" y="2122300"/>
            <a:ext cx="8142600" cy="707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es-MX" sz="4400">
                <a:solidFill>
                  <a:srgbClr val="FF8143"/>
                </a:solidFill>
              </a:rPr>
              <a:t>Gmail</a:t>
            </a:r>
            <a:endParaRPr b="1" sz="4400">
              <a:solidFill>
                <a:srgbClr val="FF8143"/>
              </a:solidFill>
            </a:endParaRPr>
          </a:p>
          <a:p>
            <a:pPr indent="0" lvl="0" marL="0" rtl="0" algn="l">
              <a:lnSpc>
                <a:spcPct val="115000"/>
              </a:lnSpc>
              <a:spcBef>
                <a:spcPts val="0"/>
              </a:spcBef>
              <a:spcAft>
                <a:spcPts val="0"/>
              </a:spcAft>
              <a:buClr>
                <a:schemeClr val="dk1"/>
              </a:buClr>
              <a:buSzPts val="1100"/>
              <a:buFont typeface="Arial"/>
              <a:buNone/>
            </a:pPr>
            <a:r>
              <a:t/>
            </a:r>
            <a:endParaRPr b="1" sz="2400">
              <a:solidFill>
                <a:srgbClr val="FF8143"/>
              </a:solidFill>
            </a:endParaRPr>
          </a:p>
          <a:p>
            <a:pPr indent="0" lvl="0" marL="0" rtl="0" algn="ctr">
              <a:lnSpc>
                <a:spcPct val="115000"/>
              </a:lnSpc>
              <a:spcBef>
                <a:spcPts val="0"/>
              </a:spcBef>
              <a:spcAft>
                <a:spcPts val="0"/>
              </a:spcAft>
              <a:buClr>
                <a:schemeClr val="dk1"/>
              </a:buClr>
              <a:buSzPts val="1100"/>
              <a:buFont typeface="Arial"/>
              <a:buNone/>
            </a:pPr>
            <a:r>
              <a:t/>
            </a:r>
            <a:endParaRPr b="1" sz="2400">
              <a:solidFill>
                <a:srgbClr val="FF8143"/>
              </a:solidFill>
            </a:endParaRPr>
          </a:p>
          <a:p>
            <a:pPr indent="0" lvl="0" marL="0" rtl="0" algn="ctr">
              <a:lnSpc>
                <a:spcPct val="115000"/>
              </a:lnSpc>
              <a:spcBef>
                <a:spcPts val="0"/>
              </a:spcBef>
              <a:spcAft>
                <a:spcPts val="0"/>
              </a:spcAft>
              <a:buClr>
                <a:schemeClr val="dk1"/>
              </a:buClr>
              <a:buSzPts val="1100"/>
              <a:buFont typeface="Arial"/>
              <a:buNone/>
            </a:pPr>
            <a:r>
              <a:t/>
            </a:r>
            <a:endParaRPr b="1" sz="2400">
              <a:solidFill>
                <a:srgbClr val="FF8143"/>
              </a:solidFill>
            </a:endParaRPr>
          </a:p>
          <a:p>
            <a:pPr indent="0" lvl="0" marL="0" rtl="0" algn="ctr">
              <a:lnSpc>
                <a:spcPct val="115000"/>
              </a:lnSpc>
              <a:spcBef>
                <a:spcPts val="0"/>
              </a:spcBef>
              <a:spcAft>
                <a:spcPts val="0"/>
              </a:spcAft>
              <a:buClr>
                <a:schemeClr val="dk1"/>
              </a:buClr>
              <a:buSzPts val="1100"/>
              <a:buFont typeface="Arial"/>
              <a:buNone/>
            </a:pPr>
            <a:r>
              <a:t/>
            </a:r>
            <a:endParaRPr b="1" sz="2400">
              <a:solidFill>
                <a:srgbClr val="FF8143"/>
              </a:solidFill>
            </a:endParaRPr>
          </a:p>
          <a:p>
            <a:pPr indent="0" lvl="0" marL="0" rtl="0" algn="ctr">
              <a:lnSpc>
                <a:spcPct val="115000"/>
              </a:lnSpc>
              <a:spcBef>
                <a:spcPts val="0"/>
              </a:spcBef>
              <a:spcAft>
                <a:spcPts val="0"/>
              </a:spcAft>
              <a:buClr>
                <a:schemeClr val="dk1"/>
              </a:buClr>
              <a:buSzPts val="1100"/>
              <a:buFont typeface="Arial"/>
              <a:buNone/>
            </a:pPr>
            <a:r>
              <a:t/>
            </a:r>
            <a:endParaRPr b="1" sz="2400">
              <a:solidFill>
                <a:srgbClr val="FF8143"/>
              </a:solidFill>
            </a:endParaRPr>
          </a:p>
        </p:txBody>
      </p:sp>
      <p:cxnSp>
        <p:nvCxnSpPr>
          <p:cNvPr id="60" name="Google Shape;60;g1b8234b2db3_0_4"/>
          <p:cNvCxnSpPr/>
          <p:nvPr/>
        </p:nvCxnSpPr>
        <p:spPr>
          <a:xfrm>
            <a:off x="659975" y="2829700"/>
            <a:ext cx="7706100" cy="0"/>
          </a:xfrm>
          <a:prstGeom prst="straightConnector1">
            <a:avLst/>
          </a:prstGeom>
          <a:noFill/>
          <a:ln cap="flat" cmpd="sng" w="38100">
            <a:solidFill>
              <a:srgbClr val="555CCE"/>
            </a:solidFill>
            <a:prstDash val="solid"/>
            <a:round/>
            <a:headEnd len="med" w="med" type="none"/>
            <a:tailEnd len="med" w="med"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id="65" name="Google Shape;65;g1b8234b2db3_0_65"/>
          <p:cNvPicPr preferRelativeResize="0"/>
          <p:nvPr/>
        </p:nvPicPr>
        <p:blipFill>
          <a:blip r:embed="rId3">
            <a:alphaModFix/>
          </a:blip>
          <a:stretch>
            <a:fillRect/>
          </a:stretch>
        </p:blipFill>
        <p:spPr>
          <a:xfrm flipH="1" rot="10800000">
            <a:off x="304800" y="4537423"/>
            <a:ext cx="8839199" cy="606075"/>
          </a:xfrm>
          <a:prstGeom prst="rect">
            <a:avLst/>
          </a:prstGeom>
          <a:noFill/>
          <a:ln>
            <a:noFill/>
          </a:ln>
        </p:spPr>
      </p:pic>
      <p:pic>
        <p:nvPicPr>
          <p:cNvPr id="66" name="Google Shape;66;g1b8234b2db3_0_65"/>
          <p:cNvPicPr preferRelativeResize="0"/>
          <p:nvPr/>
        </p:nvPicPr>
        <p:blipFill>
          <a:blip r:embed="rId4">
            <a:alphaModFix/>
          </a:blip>
          <a:stretch>
            <a:fillRect/>
          </a:stretch>
        </p:blipFill>
        <p:spPr>
          <a:xfrm flipH="1" rot="10800000">
            <a:off x="0" y="4383650"/>
            <a:ext cx="1307400" cy="759850"/>
          </a:xfrm>
          <a:prstGeom prst="rect">
            <a:avLst/>
          </a:prstGeom>
          <a:noFill/>
          <a:ln>
            <a:noFill/>
          </a:ln>
        </p:spPr>
      </p:pic>
      <p:cxnSp>
        <p:nvCxnSpPr>
          <p:cNvPr id="67" name="Google Shape;67;g1b8234b2db3_0_65"/>
          <p:cNvCxnSpPr/>
          <p:nvPr/>
        </p:nvCxnSpPr>
        <p:spPr>
          <a:xfrm>
            <a:off x="350475" y="598650"/>
            <a:ext cx="8202300" cy="0"/>
          </a:xfrm>
          <a:prstGeom prst="straightConnector1">
            <a:avLst/>
          </a:prstGeom>
          <a:noFill/>
          <a:ln cap="flat" cmpd="sng" w="38100">
            <a:solidFill>
              <a:srgbClr val="555CCE"/>
            </a:solidFill>
            <a:prstDash val="solid"/>
            <a:round/>
            <a:headEnd len="med" w="med" type="none"/>
            <a:tailEnd len="med" w="med" type="none"/>
          </a:ln>
        </p:spPr>
      </p:cxnSp>
      <p:sp>
        <p:nvSpPr>
          <p:cNvPr id="68" name="Google Shape;68;g1b8234b2db3_0_65"/>
          <p:cNvSpPr txBox="1"/>
          <p:nvPr/>
        </p:nvSpPr>
        <p:spPr>
          <a:xfrm>
            <a:off x="350475" y="190350"/>
            <a:ext cx="4921500" cy="57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MX" sz="1600">
                <a:solidFill>
                  <a:srgbClr val="FF8143"/>
                </a:solidFill>
              </a:rPr>
              <a:t>Introducción</a:t>
            </a:r>
            <a:endParaRPr b="1" sz="1600">
              <a:solidFill>
                <a:srgbClr val="FF8143"/>
              </a:solidFill>
            </a:endParaRPr>
          </a:p>
        </p:txBody>
      </p:sp>
      <p:sp>
        <p:nvSpPr>
          <p:cNvPr id="69" name="Google Shape;69;g1b8234b2db3_0_65"/>
          <p:cNvSpPr txBox="1"/>
          <p:nvPr/>
        </p:nvSpPr>
        <p:spPr>
          <a:xfrm>
            <a:off x="401750" y="675675"/>
            <a:ext cx="8110800" cy="10836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s-MX">
                <a:solidFill>
                  <a:schemeClr val="dk1"/>
                </a:solidFill>
              </a:rPr>
              <a:t>Es el servicio de correo electrónico de Google que cuenta con herramientas para gestionar comunidades virtuales de trabajo, así como aplicaciones para todo tipo de tareas. Además de contar con el motor de búsqueda de Google, Gmail ofrece almacenamiento en la nube para compartir y organizar archivos.</a:t>
            </a:r>
            <a:endParaRPr sz="1200">
              <a:solidFill>
                <a:srgbClr val="000000"/>
              </a:solidFill>
              <a:highlight>
                <a:srgbClr val="FFFFFF"/>
              </a:highlight>
            </a:endParaRPr>
          </a:p>
        </p:txBody>
      </p:sp>
      <p:pic>
        <p:nvPicPr>
          <p:cNvPr id="70" name="Google Shape;70;g1b8234b2db3_0_65"/>
          <p:cNvPicPr preferRelativeResize="0"/>
          <p:nvPr/>
        </p:nvPicPr>
        <p:blipFill rotWithShape="1">
          <a:blip r:embed="rId5">
            <a:alphaModFix/>
          </a:blip>
          <a:srcRect b="0" l="0" r="0" t="2572"/>
          <a:stretch/>
        </p:blipFill>
        <p:spPr>
          <a:xfrm>
            <a:off x="1285275" y="1996250"/>
            <a:ext cx="6332699" cy="2487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pic>
        <p:nvPicPr>
          <p:cNvPr id="75" name="Google Shape;75;g1b8234b2db3_0_123"/>
          <p:cNvPicPr preferRelativeResize="0"/>
          <p:nvPr/>
        </p:nvPicPr>
        <p:blipFill>
          <a:blip r:embed="rId3">
            <a:alphaModFix/>
          </a:blip>
          <a:stretch>
            <a:fillRect/>
          </a:stretch>
        </p:blipFill>
        <p:spPr>
          <a:xfrm flipH="1" rot="10800000">
            <a:off x="304800" y="4537423"/>
            <a:ext cx="8839199" cy="606075"/>
          </a:xfrm>
          <a:prstGeom prst="rect">
            <a:avLst/>
          </a:prstGeom>
          <a:noFill/>
          <a:ln>
            <a:noFill/>
          </a:ln>
        </p:spPr>
      </p:pic>
      <p:pic>
        <p:nvPicPr>
          <p:cNvPr id="76" name="Google Shape;76;g1b8234b2db3_0_123"/>
          <p:cNvPicPr preferRelativeResize="0"/>
          <p:nvPr/>
        </p:nvPicPr>
        <p:blipFill>
          <a:blip r:embed="rId4">
            <a:alphaModFix/>
          </a:blip>
          <a:stretch>
            <a:fillRect/>
          </a:stretch>
        </p:blipFill>
        <p:spPr>
          <a:xfrm flipH="1" rot="10800000">
            <a:off x="0" y="4383650"/>
            <a:ext cx="1307400" cy="759850"/>
          </a:xfrm>
          <a:prstGeom prst="rect">
            <a:avLst/>
          </a:prstGeom>
          <a:noFill/>
          <a:ln>
            <a:noFill/>
          </a:ln>
        </p:spPr>
      </p:pic>
      <p:cxnSp>
        <p:nvCxnSpPr>
          <p:cNvPr id="77" name="Google Shape;77;g1b8234b2db3_0_123"/>
          <p:cNvCxnSpPr/>
          <p:nvPr/>
        </p:nvCxnSpPr>
        <p:spPr>
          <a:xfrm>
            <a:off x="350475" y="598650"/>
            <a:ext cx="8202300" cy="0"/>
          </a:xfrm>
          <a:prstGeom prst="straightConnector1">
            <a:avLst/>
          </a:prstGeom>
          <a:noFill/>
          <a:ln cap="flat" cmpd="sng" w="38100">
            <a:solidFill>
              <a:srgbClr val="555CCE"/>
            </a:solidFill>
            <a:prstDash val="solid"/>
            <a:round/>
            <a:headEnd len="med" w="med" type="none"/>
            <a:tailEnd len="med" w="med" type="none"/>
          </a:ln>
        </p:spPr>
      </p:cxnSp>
      <p:sp>
        <p:nvSpPr>
          <p:cNvPr id="78" name="Google Shape;78;g1b8234b2db3_0_123"/>
          <p:cNvSpPr txBox="1"/>
          <p:nvPr/>
        </p:nvSpPr>
        <p:spPr>
          <a:xfrm>
            <a:off x="350475" y="190350"/>
            <a:ext cx="4921500" cy="57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MX" sz="1600">
                <a:solidFill>
                  <a:srgbClr val="FF8143"/>
                </a:solidFill>
              </a:rPr>
              <a:t>Ingresar a Gmail</a:t>
            </a:r>
            <a:endParaRPr b="1" sz="1600">
              <a:solidFill>
                <a:srgbClr val="FF8143"/>
              </a:solidFill>
            </a:endParaRPr>
          </a:p>
        </p:txBody>
      </p:sp>
      <p:sp>
        <p:nvSpPr>
          <p:cNvPr id="79" name="Google Shape;79;g1b8234b2db3_0_123"/>
          <p:cNvSpPr txBox="1"/>
          <p:nvPr/>
        </p:nvSpPr>
        <p:spPr>
          <a:xfrm>
            <a:off x="469100" y="1313500"/>
            <a:ext cx="3603900" cy="25212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AutoNum type="arabicPeriod"/>
            </a:pPr>
            <a:r>
              <a:rPr lang="es-MX">
                <a:solidFill>
                  <a:schemeClr val="dk1"/>
                </a:solidFill>
              </a:rPr>
              <a:t>Dirigirse a  </a:t>
            </a:r>
            <a:r>
              <a:rPr lang="es-MX" u="sng">
                <a:solidFill>
                  <a:schemeClr val="hlink"/>
                </a:solidFill>
                <a:hlinkClick r:id="rId5"/>
              </a:rPr>
              <a:t>https://www.google.com/</a:t>
            </a:r>
            <a:r>
              <a:rPr lang="es-MX">
                <a:solidFill>
                  <a:schemeClr val="dk1"/>
                </a:solidFill>
              </a:rPr>
              <a:t>  </a:t>
            </a:r>
            <a:endParaRPr>
              <a:solidFill>
                <a:schemeClr val="dk1"/>
              </a:solidFill>
            </a:endParaRPr>
          </a:p>
          <a:p>
            <a:pPr indent="-317500" lvl="0" marL="457200" rtl="0" algn="l">
              <a:spcBef>
                <a:spcPts val="0"/>
              </a:spcBef>
              <a:spcAft>
                <a:spcPts val="0"/>
              </a:spcAft>
              <a:buClr>
                <a:schemeClr val="dk1"/>
              </a:buClr>
              <a:buSzPts val="1400"/>
              <a:buAutoNum type="arabicPeriod"/>
            </a:pPr>
            <a:r>
              <a:rPr lang="es-MX">
                <a:solidFill>
                  <a:schemeClr val="dk1"/>
                </a:solidFill>
              </a:rPr>
              <a:t>Seleccionar </a:t>
            </a:r>
            <a:r>
              <a:rPr b="1" lang="es-MX">
                <a:solidFill>
                  <a:schemeClr val="dk1"/>
                </a:solidFill>
              </a:rPr>
              <a:t>Iniciar sesión</a:t>
            </a:r>
            <a:r>
              <a:rPr lang="es-MX">
                <a:solidFill>
                  <a:schemeClr val="dk1"/>
                </a:solidFill>
              </a:rPr>
              <a:t>.</a:t>
            </a:r>
            <a:endParaRPr>
              <a:solidFill>
                <a:schemeClr val="dk1"/>
              </a:solidFill>
            </a:endParaRPr>
          </a:p>
          <a:p>
            <a:pPr indent="-317500" lvl="0" marL="457200" rtl="0" algn="l">
              <a:spcBef>
                <a:spcPts val="0"/>
              </a:spcBef>
              <a:spcAft>
                <a:spcPts val="0"/>
              </a:spcAft>
              <a:buClr>
                <a:schemeClr val="dk1"/>
              </a:buClr>
              <a:buSzPts val="1400"/>
              <a:buAutoNum type="arabicPeriod"/>
            </a:pPr>
            <a:r>
              <a:rPr lang="es-MX">
                <a:solidFill>
                  <a:schemeClr val="dk1"/>
                </a:solidFill>
              </a:rPr>
              <a:t>Hacer clic en </a:t>
            </a:r>
            <a:r>
              <a:rPr b="1" lang="es-MX">
                <a:solidFill>
                  <a:schemeClr val="dk1"/>
                </a:solidFill>
              </a:rPr>
              <a:t>Crear una cuenta</a:t>
            </a:r>
            <a:r>
              <a:rPr lang="es-MX">
                <a:solidFill>
                  <a:schemeClr val="dk1"/>
                </a:solidFill>
              </a:rPr>
              <a:t>.</a:t>
            </a:r>
            <a:endParaRPr>
              <a:solidFill>
                <a:schemeClr val="dk1"/>
              </a:solidFill>
            </a:endParaRPr>
          </a:p>
          <a:p>
            <a:pPr indent="-317500" lvl="0" marL="457200" rtl="0" algn="l">
              <a:spcBef>
                <a:spcPts val="0"/>
              </a:spcBef>
              <a:spcAft>
                <a:spcPts val="0"/>
              </a:spcAft>
              <a:buClr>
                <a:schemeClr val="dk1"/>
              </a:buClr>
              <a:buSzPts val="1400"/>
              <a:buAutoNum type="arabicPeriod"/>
            </a:pPr>
            <a:r>
              <a:rPr lang="es-MX">
                <a:solidFill>
                  <a:schemeClr val="dk1"/>
                </a:solidFill>
              </a:rPr>
              <a:t>Asignar nombre de usuario y una contraseña.</a:t>
            </a:r>
            <a:endParaRPr>
              <a:solidFill>
                <a:schemeClr val="dk1"/>
              </a:solidFill>
            </a:endParaRPr>
          </a:p>
          <a:p>
            <a:pPr indent="-317500" lvl="0" marL="457200" rtl="0" algn="l">
              <a:spcBef>
                <a:spcPts val="0"/>
              </a:spcBef>
              <a:spcAft>
                <a:spcPts val="0"/>
              </a:spcAft>
              <a:buClr>
                <a:schemeClr val="dk1"/>
              </a:buClr>
              <a:buSzPts val="1400"/>
              <a:buAutoNum type="arabicPeriod"/>
            </a:pPr>
            <a:r>
              <a:rPr lang="es-MX">
                <a:solidFill>
                  <a:schemeClr val="dk1"/>
                </a:solidFill>
              </a:rPr>
              <a:t>Completar la información que se solicita.</a:t>
            </a:r>
            <a:endParaRPr>
              <a:solidFill>
                <a:schemeClr val="dk1"/>
              </a:solidFill>
            </a:endParaRPr>
          </a:p>
          <a:p>
            <a:pPr indent="-317500" lvl="0" marL="457200" rtl="0" algn="l">
              <a:spcBef>
                <a:spcPts val="0"/>
              </a:spcBef>
              <a:spcAft>
                <a:spcPts val="0"/>
              </a:spcAft>
              <a:buClr>
                <a:schemeClr val="dk1"/>
              </a:buClr>
              <a:buSzPts val="1400"/>
              <a:buAutoNum type="arabicPeriod"/>
            </a:pPr>
            <a:r>
              <a:rPr lang="es-MX">
                <a:solidFill>
                  <a:schemeClr val="dk1"/>
                </a:solidFill>
              </a:rPr>
              <a:t>Aceptar los términos de privacidad y dar clic en </a:t>
            </a:r>
            <a:r>
              <a:rPr b="1" lang="es-MX">
                <a:solidFill>
                  <a:schemeClr val="dk1"/>
                </a:solidFill>
              </a:rPr>
              <a:t>Aceptar</a:t>
            </a:r>
            <a:r>
              <a:rPr lang="es-MX">
                <a:solidFill>
                  <a:schemeClr val="dk1"/>
                </a:solidFill>
              </a:rPr>
              <a:t>.</a:t>
            </a:r>
            <a:endParaRPr>
              <a:solidFill>
                <a:schemeClr val="dk1"/>
              </a:solidFill>
            </a:endParaRPr>
          </a:p>
          <a:p>
            <a:pPr indent="-317500" lvl="0" marL="457200" rtl="0" algn="l">
              <a:spcBef>
                <a:spcPts val="0"/>
              </a:spcBef>
              <a:spcAft>
                <a:spcPts val="0"/>
              </a:spcAft>
              <a:buClr>
                <a:schemeClr val="dk1"/>
              </a:buClr>
              <a:buSzPts val="1400"/>
              <a:buAutoNum type="arabicPeriod"/>
            </a:pPr>
            <a:r>
              <a:rPr lang="es-MX">
                <a:solidFill>
                  <a:schemeClr val="dk1"/>
                </a:solidFill>
              </a:rPr>
              <a:t>Al finalizar, se visualiza la página principal de Gmail.</a:t>
            </a:r>
            <a:endParaRPr sz="1200">
              <a:solidFill>
                <a:srgbClr val="000000"/>
              </a:solidFill>
              <a:highlight>
                <a:srgbClr val="FFFFFF"/>
              </a:highlight>
            </a:endParaRPr>
          </a:p>
        </p:txBody>
      </p:sp>
      <p:pic>
        <p:nvPicPr>
          <p:cNvPr id="80" name="Google Shape;80;g1b8234b2db3_0_123"/>
          <p:cNvPicPr preferRelativeResize="0"/>
          <p:nvPr/>
        </p:nvPicPr>
        <p:blipFill rotWithShape="1">
          <a:blip r:embed="rId6">
            <a:alphaModFix/>
          </a:blip>
          <a:srcRect b="0" l="0" r="0" t="0"/>
          <a:stretch/>
        </p:blipFill>
        <p:spPr>
          <a:xfrm>
            <a:off x="4518678" y="976490"/>
            <a:ext cx="4135624" cy="334898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pic>
        <p:nvPicPr>
          <p:cNvPr id="85" name="Google Shape;85;g1b8234b2db3_0_181"/>
          <p:cNvPicPr preferRelativeResize="0"/>
          <p:nvPr/>
        </p:nvPicPr>
        <p:blipFill rotWithShape="1">
          <a:blip r:embed="rId3">
            <a:alphaModFix/>
          </a:blip>
          <a:srcRect b="2257" l="29991" r="26947" t="2495"/>
          <a:stretch/>
        </p:blipFill>
        <p:spPr>
          <a:xfrm>
            <a:off x="6116925" y="1496100"/>
            <a:ext cx="1557150" cy="2887549"/>
          </a:xfrm>
          <a:prstGeom prst="rect">
            <a:avLst/>
          </a:prstGeom>
          <a:noFill/>
          <a:ln>
            <a:noFill/>
          </a:ln>
        </p:spPr>
      </p:pic>
      <p:pic>
        <p:nvPicPr>
          <p:cNvPr id="86" name="Google Shape;86;g1b8234b2db3_0_181"/>
          <p:cNvPicPr preferRelativeResize="0"/>
          <p:nvPr/>
        </p:nvPicPr>
        <p:blipFill>
          <a:blip r:embed="rId4">
            <a:alphaModFix/>
          </a:blip>
          <a:stretch>
            <a:fillRect/>
          </a:stretch>
        </p:blipFill>
        <p:spPr>
          <a:xfrm flipH="1" rot="10800000">
            <a:off x="304800" y="4537423"/>
            <a:ext cx="8839199" cy="606075"/>
          </a:xfrm>
          <a:prstGeom prst="rect">
            <a:avLst/>
          </a:prstGeom>
          <a:noFill/>
          <a:ln>
            <a:noFill/>
          </a:ln>
        </p:spPr>
      </p:pic>
      <p:pic>
        <p:nvPicPr>
          <p:cNvPr id="87" name="Google Shape;87;g1b8234b2db3_0_181"/>
          <p:cNvPicPr preferRelativeResize="0"/>
          <p:nvPr/>
        </p:nvPicPr>
        <p:blipFill>
          <a:blip r:embed="rId5">
            <a:alphaModFix/>
          </a:blip>
          <a:stretch>
            <a:fillRect/>
          </a:stretch>
        </p:blipFill>
        <p:spPr>
          <a:xfrm flipH="1" rot="10800000">
            <a:off x="0" y="4383650"/>
            <a:ext cx="1307400" cy="759850"/>
          </a:xfrm>
          <a:prstGeom prst="rect">
            <a:avLst/>
          </a:prstGeom>
          <a:noFill/>
          <a:ln>
            <a:noFill/>
          </a:ln>
        </p:spPr>
      </p:pic>
      <p:cxnSp>
        <p:nvCxnSpPr>
          <p:cNvPr id="88" name="Google Shape;88;g1b8234b2db3_0_181"/>
          <p:cNvCxnSpPr/>
          <p:nvPr/>
        </p:nvCxnSpPr>
        <p:spPr>
          <a:xfrm>
            <a:off x="350475" y="598650"/>
            <a:ext cx="8202300" cy="0"/>
          </a:xfrm>
          <a:prstGeom prst="straightConnector1">
            <a:avLst/>
          </a:prstGeom>
          <a:noFill/>
          <a:ln cap="flat" cmpd="sng" w="38100">
            <a:solidFill>
              <a:srgbClr val="555CCE"/>
            </a:solidFill>
            <a:prstDash val="solid"/>
            <a:round/>
            <a:headEnd len="med" w="med" type="none"/>
            <a:tailEnd len="med" w="med" type="none"/>
          </a:ln>
        </p:spPr>
      </p:cxnSp>
      <p:sp>
        <p:nvSpPr>
          <p:cNvPr id="89" name="Google Shape;89;g1b8234b2db3_0_181"/>
          <p:cNvSpPr txBox="1"/>
          <p:nvPr/>
        </p:nvSpPr>
        <p:spPr>
          <a:xfrm>
            <a:off x="350475" y="190350"/>
            <a:ext cx="4921500" cy="57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MX" sz="1600">
                <a:solidFill>
                  <a:srgbClr val="FF8143"/>
                </a:solidFill>
              </a:rPr>
              <a:t>Ingreso desde dispositivo móvil</a:t>
            </a:r>
            <a:endParaRPr b="1" sz="1600">
              <a:solidFill>
                <a:srgbClr val="FF8143"/>
              </a:solidFill>
            </a:endParaRPr>
          </a:p>
        </p:txBody>
      </p:sp>
      <p:sp>
        <p:nvSpPr>
          <p:cNvPr id="90" name="Google Shape;90;g1b8234b2db3_0_181"/>
          <p:cNvSpPr txBox="1"/>
          <p:nvPr/>
        </p:nvSpPr>
        <p:spPr>
          <a:xfrm>
            <a:off x="401775" y="1905825"/>
            <a:ext cx="3588900" cy="1777800"/>
          </a:xfrm>
          <a:prstGeom prst="rect">
            <a:avLst/>
          </a:prstGeom>
          <a:noFill/>
          <a:ln>
            <a:noFill/>
          </a:ln>
        </p:spPr>
        <p:txBody>
          <a:bodyPr anchorCtr="0" anchor="t" bIns="91425" lIns="91425" spcFirstLastPara="1" rIns="91425" wrap="square" tIns="91425">
            <a:noAutofit/>
          </a:bodyPr>
          <a:lstStyle/>
          <a:p>
            <a:pPr indent="-317500" lvl="0" marL="457200" rtl="0" algn="just">
              <a:spcBef>
                <a:spcPts val="0"/>
              </a:spcBef>
              <a:spcAft>
                <a:spcPts val="0"/>
              </a:spcAft>
              <a:buClr>
                <a:schemeClr val="dk1"/>
              </a:buClr>
              <a:buSzPts val="1400"/>
              <a:buAutoNum type="arabicPeriod"/>
            </a:pPr>
            <a:r>
              <a:rPr lang="es-MX">
                <a:solidFill>
                  <a:schemeClr val="dk1"/>
                </a:solidFill>
              </a:rPr>
              <a:t>Buscar la sección de  </a:t>
            </a:r>
            <a:r>
              <a:rPr b="1" lang="es-MX">
                <a:solidFill>
                  <a:schemeClr val="dk1"/>
                </a:solidFill>
              </a:rPr>
              <a:t>Configuración </a:t>
            </a:r>
            <a:r>
              <a:rPr lang="es-MX">
                <a:solidFill>
                  <a:schemeClr val="dk1"/>
                </a:solidFill>
              </a:rPr>
              <a:t>o </a:t>
            </a:r>
            <a:r>
              <a:rPr b="1" lang="es-MX">
                <a:solidFill>
                  <a:schemeClr val="dk1"/>
                </a:solidFill>
              </a:rPr>
              <a:t>Ajustes </a:t>
            </a:r>
            <a:r>
              <a:rPr lang="es-MX">
                <a:solidFill>
                  <a:schemeClr val="dk1"/>
                </a:solidFill>
              </a:rPr>
              <a:t>en el dispositivo.</a:t>
            </a:r>
            <a:endParaRPr>
              <a:solidFill>
                <a:schemeClr val="dk1"/>
              </a:solidFill>
            </a:endParaRPr>
          </a:p>
          <a:p>
            <a:pPr indent="-317500" lvl="0" marL="457200" rtl="0" algn="just">
              <a:spcBef>
                <a:spcPts val="0"/>
              </a:spcBef>
              <a:spcAft>
                <a:spcPts val="0"/>
              </a:spcAft>
              <a:buClr>
                <a:schemeClr val="dk1"/>
              </a:buClr>
              <a:buSzPts val="1400"/>
              <a:buAutoNum type="arabicPeriod"/>
            </a:pPr>
            <a:r>
              <a:rPr lang="es-MX">
                <a:solidFill>
                  <a:schemeClr val="dk1"/>
                </a:solidFill>
              </a:rPr>
              <a:t>Ubicar la opción </a:t>
            </a:r>
            <a:r>
              <a:rPr b="1" lang="es-MX">
                <a:solidFill>
                  <a:schemeClr val="dk1"/>
                </a:solidFill>
              </a:rPr>
              <a:t>Cuentas</a:t>
            </a:r>
            <a:r>
              <a:rPr lang="es-MX">
                <a:solidFill>
                  <a:schemeClr val="dk1"/>
                </a:solidFill>
              </a:rPr>
              <a:t>.</a:t>
            </a:r>
            <a:endParaRPr>
              <a:solidFill>
                <a:schemeClr val="dk1"/>
              </a:solidFill>
            </a:endParaRPr>
          </a:p>
          <a:p>
            <a:pPr indent="-317500" lvl="0" marL="457200" rtl="0" algn="just">
              <a:spcBef>
                <a:spcPts val="0"/>
              </a:spcBef>
              <a:spcAft>
                <a:spcPts val="0"/>
              </a:spcAft>
              <a:buClr>
                <a:schemeClr val="dk1"/>
              </a:buClr>
              <a:buSzPts val="1400"/>
              <a:buAutoNum type="arabicPeriod"/>
            </a:pPr>
            <a:r>
              <a:rPr lang="es-MX">
                <a:solidFill>
                  <a:schemeClr val="dk1"/>
                </a:solidFill>
              </a:rPr>
              <a:t>Seleccionar </a:t>
            </a:r>
            <a:r>
              <a:rPr b="1" lang="es-MX">
                <a:solidFill>
                  <a:schemeClr val="dk1"/>
                </a:solidFill>
              </a:rPr>
              <a:t>Agregar cuenta</a:t>
            </a:r>
            <a:r>
              <a:rPr lang="es-MX">
                <a:solidFill>
                  <a:schemeClr val="dk1"/>
                </a:solidFill>
              </a:rPr>
              <a:t>.</a:t>
            </a:r>
            <a:endParaRPr>
              <a:solidFill>
                <a:schemeClr val="dk1"/>
              </a:solidFill>
            </a:endParaRPr>
          </a:p>
          <a:p>
            <a:pPr indent="-317500" lvl="0" marL="457200" rtl="0" algn="just">
              <a:spcBef>
                <a:spcPts val="0"/>
              </a:spcBef>
              <a:spcAft>
                <a:spcPts val="0"/>
              </a:spcAft>
              <a:buClr>
                <a:schemeClr val="dk1"/>
              </a:buClr>
              <a:buSzPts val="1400"/>
              <a:buAutoNum type="arabicPeriod"/>
            </a:pPr>
            <a:r>
              <a:rPr lang="es-MX">
                <a:solidFill>
                  <a:schemeClr val="dk1"/>
                </a:solidFill>
              </a:rPr>
              <a:t>Presionar el icono de Google e ingresar los datos de usuario.</a:t>
            </a:r>
            <a:endParaRPr sz="1200">
              <a:solidFill>
                <a:srgbClr val="000000"/>
              </a:solidFill>
              <a:highlight>
                <a:srgbClr val="FFFFFF"/>
              </a:highlight>
            </a:endParaRPr>
          </a:p>
        </p:txBody>
      </p:sp>
      <p:sp>
        <p:nvSpPr>
          <p:cNvPr id="91" name="Google Shape;91;g1b8234b2db3_0_181"/>
          <p:cNvSpPr txBox="1"/>
          <p:nvPr/>
        </p:nvSpPr>
        <p:spPr>
          <a:xfrm>
            <a:off x="350475" y="710575"/>
            <a:ext cx="8311800" cy="6060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s-MX">
                <a:solidFill>
                  <a:schemeClr val="dk1"/>
                </a:solidFill>
              </a:rPr>
              <a:t>Vincular el correo de Gmail a un dispositivo móvil, permite acceder a su bandeja de entrada, así como a la edición de archivos desde un celular o tableta.</a:t>
            </a:r>
            <a:endParaRPr sz="1200">
              <a:solidFill>
                <a:srgbClr val="000000"/>
              </a:solidFill>
              <a:highlight>
                <a:srgbClr val="FFFFFF"/>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1b8234b2db3_0_250"/>
          <p:cNvSpPr/>
          <p:nvPr/>
        </p:nvSpPr>
        <p:spPr>
          <a:xfrm>
            <a:off x="7839425" y="1275526"/>
            <a:ext cx="346500" cy="329100"/>
          </a:xfrm>
          <a:prstGeom prst="ellipse">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a:p>
        </p:txBody>
      </p:sp>
      <p:pic>
        <p:nvPicPr>
          <p:cNvPr id="97" name="Google Shape;97;g1b8234b2db3_0_250"/>
          <p:cNvPicPr preferRelativeResize="0"/>
          <p:nvPr/>
        </p:nvPicPr>
        <p:blipFill>
          <a:blip r:embed="rId3">
            <a:alphaModFix/>
          </a:blip>
          <a:stretch>
            <a:fillRect/>
          </a:stretch>
        </p:blipFill>
        <p:spPr>
          <a:xfrm flipH="1" rot="10800000">
            <a:off x="304800" y="4537423"/>
            <a:ext cx="8839199" cy="606075"/>
          </a:xfrm>
          <a:prstGeom prst="rect">
            <a:avLst/>
          </a:prstGeom>
          <a:noFill/>
          <a:ln>
            <a:noFill/>
          </a:ln>
        </p:spPr>
      </p:pic>
      <p:pic>
        <p:nvPicPr>
          <p:cNvPr id="98" name="Google Shape;98;g1b8234b2db3_0_250"/>
          <p:cNvPicPr preferRelativeResize="0"/>
          <p:nvPr/>
        </p:nvPicPr>
        <p:blipFill>
          <a:blip r:embed="rId4">
            <a:alphaModFix/>
          </a:blip>
          <a:stretch>
            <a:fillRect/>
          </a:stretch>
        </p:blipFill>
        <p:spPr>
          <a:xfrm flipH="1" rot="10800000">
            <a:off x="0" y="4383650"/>
            <a:ext cx="1307400" cy="759850"/>
          </a:xfrm>
          <a:prstGeom prst="rect">
            <a:avLst/>
          </a:prstGeom>
          <a:noFill/>
          <a:ln>
            <a:noFill/>
          </a:ln>
        </p:spPr>
      </p:pic>
      <p:cxnSp>
        <p:nvCxnSpPr>
          <p:cNvPr id="99" name="Google Shape;99;g1b8234b2db3_0_250"/>
          <p:cNvCxnSpPr/>
          <p:nvPr/>
        </p:nvCxnSpPr>
        <p:spPr>
          <a:xfrm>
            <a:off x="350475" y="598650"/>
            <a:ext cx="8202300" cy="0"/>
          </a:xfrm>
          <a:prstGeom prst="straightConnector1">
            <a:avLst/>
          </a:prstGeom>
          <a:noFill/>
          <a:ln cap="flat" cmpd="sng" w="38100">
            <a:solidFill>
              <a:srgbClr val="555CCE"/>
            </a:solidFill>
            <a:prstDash val="solid"/>
            <a:round/>
            <a:headEnd len="med" w="med" type="none"/>
            <a:tailEnd len="med" w="med" type="none"/>
          </a:ln>
        </p:spPr>
      </p:cxnSp>
      <p:sp>
        <p:nvSpPr>
          <p:cNvPr id="100" name="Google Shape;100;g1b8234b2db3_0_250"/>
          <p:cNvSpPr txBox="1"/>
          <p:nvPr/>
        </p:nvSpPr>
        <p:spPr>
          <a:xfrm>
            <a:off x="350475" y="190350"/>
            <a:ext cx="4921500" cy="57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MX" sz="1600">
                <a:solidFill>
                  <a:srgbClr val="FF8143"/>
                </a:solidFill>
              </a:rPr>
              <a:t>Página principal</a:t>
            </a:r>
            <a:endParaRPr b="1" sz="1600">
              <a:solidFill>
                <a:srgbClr val="FF8143"/>
              </a:solidFill>
            </a:endParaRPr>
          </a:p>
        </p:txBody>
      </p:sp>
      <p:sp>
        <p:nvSpPr>
          <p:cNvPr id="101" name="Google Shape;101;g1b8234b2db3_0_250"/>
          <p:cNvSpPr txBox="1"/>
          <p:nvPr/>
        </p:nvSpPr>
        <p:spPr>
          <a:xfrm>
            <a:off x="237450" y="1182250"/>
            <a:ext cx="4000200" cy="2617800"/>
          </a:xfrm>
          <a:prstGeom prst="rect">
            <a:avLst/>
          </a:prstGeom>
          <a:noFill/>
          <a:ln>
            <a:noFill/>
          </a:ln>
        </p:spPr>
        <p:txBody>
          <a:bodyPr anchorCtr="0" anchor="t" bIns="91425" lIns="91425" spcFirstLastPara="1" rIns="91425" wrap="square" tIns="91425">
            <a:noAutofit/>
          </a:bodyPr>
          <a:lstStyle/>
          <a:p>
            <a:pPr indent="-317500" lvl="0" marL="457200" rtl="0" algn="just">
              <a:spcBef>
                <a:spcPts val="0"/>
              </a:spcBef>
              <a:spcAft>
                <a:spcPts val="0"/>
              </a:spcAft>
              <a:buClr>
                <a:schemeClr val="dk1"/>
              </a:buClr>
              <a:buSzPts val="1400"/>
              <a:buAutoNum type="arabicPeriod"/>
            </a:pPr>
            <a:r>
              <a:rPr b="1" lang="es-MX">
                <a:solidFill>
                  <a:schemeClr val="dk1"/>
                </a:solidFill>
              </a:rPr>
              <a:t>Bandeja de entrada</a:t>
            </a:r>
            <a:r>
              <a:rPr lang="es-MX">
                <a:solidFill>
                  <a:schemeClr val="dk1"/>
                </a:solidFill>
              </a:rPr>
              <a:t>: agrupa funciones respecto a los correos enviados y recibidos, permite la organización por categorías, así como resaltar mensajes.</a:t>
            </a:r>
            <a:endParaRPr>
              <a:solidFill>
                <a:schemeClr val="dk1"/>
              </a:solidFill>
            </a:endParaRPr>
          </a:p>
          <a:p>
            <a:pPr indent="-317500" lvl="0" marL="457200" rtl="0" algn="just">
              <a:spcBef>
                <a:spcPts val="0"/>
              </a:spcBef>
              <a:spcAft>
                <a:spcPts val="0"/>
              </a:spcAft>
              <a:buClr>
                <a:schemeClr val="dk1"/>
              </a:buClr>
              <a:buSzPts val="1400"/>
              <a:buAutoNum type="arabicPeriod"/>
            </a:pPr>
            <a:r>
              <a:rPr b="1" lang="es-MX">
                <a:solidFill>
                  <a:schemeClr val="dk1"/>
                </a:solidFill>
              </a:rPr>
              <a:t>Administración de cuenta</a:t>
            </a:r>
            <a:r>
              <a:rPr lang="es-MX">
                <a:solidFill>
                  <a:schemeClr val="dk1"/>
                </a:solidFill>
              </a:rPr>
              <a:t>: es posible añadir una foto de perfil, configurar las opciones, abrir otra cuenta, así como cerrar la sesión.</a:t>
            </a:r>
            <a:endParaRPr>
              <a:solidFill>
                <a:schemeClr val="dk1"/>
              </a:solidFill>
            </a:endParaRPr>
          </a:p>
          <a:p>
            <a:pPr indent="-317500" lvl="0" marL="457200" rtl="0" algn="just">
              <a:spcBef>
                <a:spcPts val="0"/>
              </a:spcBef>
              <a:spcAft>
                <a:spcPts val="0"/>
              </a:spcAft>
              <a:buClr>
                <a:schemeClr val="dk1"/>
              </a:buClr>
              <a:buSzPts val="1400"/>
              <a:buAutoNum type="arabicPeriod"/>
            </a:pPr>
            <a:r>
              <a:rPr b="1" lang="es-MX">
                <a:solidFill>
                  <a:schemeClr val="dk1"/>
                </a:solidFill>
              </a:rPr>
              <a:t>Aplicaciones Google</a:t>
            </a:r>
            <a:r>
              <a:rPr lang="es-MX">
                <a:solidFill>
                  <a:schemeClr val="dk1"/>
                </a:solidFill>
              </a:rPr>
              <a:t>: es un botón que despliega las diferentes aplicaciones que están vinculadas a la cuenta de Gmail.</a:t>
            </a:r>
            <a:endParaRPr>
              <a:solidFill>
                <a:schemeClr val="dk1"/>
              </a:solidFill>
            </a:endParaRPr>
          </a:p>
        </p:txBody>
      </p:sp>
      <p:pic>
        <p:nvPicPr>
          <p:cNvPr id="102" name="Google Shape;102;g1b8234b2db3_0_250"/>
          <p:cNvPicPr preferRelativeResize="0"/>
          <p:nvPr/>
        </p:nvPicPr>
        <p:blipFill rotWithShape="1">
          <a:blip r:embed="rId5">
            <a:alphaModFix/>
          </a:blip>
          <a:srcRect b="0" l="0" r="0" t="0"/>
          <a:stretch/>
        </p:blipFill>
        <p:spPr>
          <a:xfrm>
            <a:off x="4424999" y="1748625"/>
            <a:ext cx="4034588" cy="1800376"/>
          </a:xfrm>
          <a:prstGeom prst="rect">
            <a:avLst/>
          </a:prstGeom>
          <a:noFill/>
          <a:ln>
            <a:noFill/>
          </a:ln>
        </p:spPr>
      </p:pic>
      <p:sp>
        <p:nvSpPr>
          <p:cNvPr id="103" name="Google Shape;103;g1b8234b2db3_0_250"/>
          <p:cNvSpPr txBox="1"/>
          <p:nvPr/>
        </p:nvSpPr>
        <p:spPr>
          <a:xfrm>
            <a:off x="7874225" y="1239975"/>
            <a:ext cx="276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MX"/>
              <a:t>3</a:t>
            </a:r>
            <a:endParaRPr/>
          </a:p>
        </p:txBody>
      </p:sp>
      <p:sp>
        <p:nvSpPr>
          <p:cNvPr id="104" name="Google Shape;104;g1b8234b2db3_0_250"/>
          <p:cNvSpPr txBox="1"/>
          <p:nvPr/>
        </p:nvSpPr>
        <p:spPr>
          <a:xfrm>
            <a:off x="4986625" y="1870000"/>
            <a:ext cx="276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MX"/>
              <a:t>1</a:t>
            </a:r>
            <a:endParaRPr/>
          </a:p>
        </p:txBody>
      </p:sp>
      <p:sp>
        <p:nvSpPr>
          <p:cNvPr id="105" name="Google Shape;105;g1b8234b2db3_0_250"/>
          <p:cNvSpPr/>
          <p:nvPr/>
        </p:nvSpPr>
        <p:spPr>
          <a:xfrm>
            <a:off x="4951825" y="1905551"/>
            <a:ext cx="346500" cy="329100"/>
          </a:xfrm>
          <a:prstGeom prst="ellipse">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a:p>
        </p:txBody>
      </p:sp>
      <p:sp>
        <p:nvSpPr>
          <p:cNvPr id="106" name="Google Shape;106;g1b8234b2db3_0_250"/>
          <p:cNvSpPr/>
          <p:nvPr/>
        </p:nvSpPr>
        <p:spPr>
          <a:xfrm>
            <a:off x="8206275" y="1123276"/>
            <a:ext cx="346500" cy="329100"/>
          </a:xfrm>
          <a:prstGeom prst="ellipse">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a:p>
        </p:txBody>
      </p:sp>
      <p:sp>
        <p:nvSpPr>
          <p:cNvPr id="107" name="Google Shape;107;g1b8234b2db3_0_250"/>
          <p:cNvSpPr txBox="1"/>
          <p:nvPr/>
        </p:nvSpPr>
        <p:spPr>
          <a:xfrm>
            <a:off x="8241075" y="1087725"/>
            <a:ext cx="276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MX"/>
              <a:t>2</a:t>
            </a:r>
            <a:endParaRPr/>
          </a:p>
        </p:txBody>
      </p:sp>
      <p:cxnSp>
        <p:nvCxnSpPr>
          <p:cNvPr id="108" name="Google Shape;108;g1b8234b2db3_0_250"/>
          <p:cNvCxnSpPr/>
          <p:nvPr/>
        </p:nvCxnSpPr>
        <p:spPr>
          <a:xfrm>
            <a:off x="8185925" y="1604625"/>
            <a:ext cx="7500" cy="179700"/>
          </a:xfrm>
          <a:prstGeom prst="straightConnector1">
            <a:avLst/>
          </a:prstGeom>
          <a:noFill/>
          <a:ln cap="flat" cmpd="sng" w="9525">
            <a:solidFill>
              <a:srgbClr val="FF0000"/>
            </a:solidFill>
            <a:prstDash val="solid"/>
            <a:round/>
            <a:headEnd len="med" w="med" type="none"/>
            <a:tailEnd len="med" w="med" type="triangle"/>
          </a:ln>
        </p:spPr>
      </p:cxnSp>
      <p:cxnSp>
        <p:nvCxnSpPr>
          <p:cNvPr id="109" name="Google Shape;109;g1b8234b2db3_0_250"/>
          <p:cNvCxnSpPr/>
          <p:nvPr/>
        </p:nvCxnSpPr>
        <p:spPr>
          <a:xfrm>
            <a:off x="8375775" y="1528425"/>
            <a:ext cx="7500" cy="179700"/>
          </a:xfrm>
          <a:prstGeom prst="straightConnector1">
            <a:avLst/>
          </a:prstGeom>
          <a:noFill/>
          <a:ln cap="flat" cmpd="sng" w="9525">
            <a:solidFill>
              <a:srgbClr val="FF0000"/>
            </a:solidFill>
            <a:prstDash val="solid"/>
            <a:round/>
            <a:headEnd len="med" w="med" type="none"/>
            <a:tailEnd len="med" w="med" type="triangl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pic>
        <p:nvPicPr>
          <p:cNvPr id="114" name="Google Shape;114;g1b8234b2db3_0_326"/>
          <p:cNvPicPr preferRelativeResize="0"/>
          <p:nvPr/>
        </p:nvPicPr>
        <p:blipFill>
          <a:blip r:embed="rId3">
            <a:alphaModFix/>
          </a:blip>
          <a:stretch>
            <a:fillRect/>
          </a:stretch>
        </p:blipFill>
        <p:spPr>
          <a:xfrm flipH="1" rot="10800000">
            <a:off x="304800" y="4537423"/>
            <a:ext cx="8839199" cy="606075"/>
          </a:xfrm>
          <a:prstGeom prst="rect">
            <a:avLst/>
          </a:prstGeom>
          <a:noFill/>
          <a:ln>
            <a:noFill/>
          </a:ln>
        </p:spPr>
      </p:pic>
      <p:pic>
        <p:nvPicPr>
          <p:cNvPr id="115" name="Google Shape;115;g1b8234b2db3_0_326"/>
          <p:cNvPicPr preferRelativeResize="0"/>
          <p:nvPr/>
        </p:nvPicPr>
        <p:blipFill>
          <a:blip r:embed="rId4">
            <a:alphaModFix/>
          </a:blip>
          <a:stretch>
            <a:fillRect/>
          </a:stretch>
        </p:blipFill>
        <p:spPr>
          <a:xfrm flipH="1" rot="10800000">
            <a:off x="0" y="4383650"/>
            <a:ext cx="1307400" cy="759850"/>
          </a:xfrm>
          <a:prstGeom prst="rect">
            <a:avLst/>
          </a:prstGeom>
          <a:noFill/>
          <a:ln>
            <a:noFill/>
          </a:ln>
        </p:spPr>
      </p:pic>
      <p:cxnSp>
        <p:nvCxnSpPr>
          <p:cNvPr id="116" name="Google Shape;116;g1b8234b2db3_0_326"/>
          <p:cNvCxnSpPr/>
          <p:nvPr/>
        </p:nvCxnSpPr>
        <p:spPr>
          <a:xfrm>
            <a:off x="350475" y="598650"/>
            <a:ext cx="8202300" cy="0"/>
          </a:xfrm>
          <a:prstGeom prst="straightConnector1">
            <a:avLst/>
          </a:prstGeom>
          <a:noFill/>
          <a:ln cap="flat" cmpd="sng" w="38100">
            <a:solidFill>
              <a:srgbClr val="555CCE"/>
            </a:solidFill>
            <a:prstDash val="solid"/>
            <a:round/>
            <a:headEnd len="med" w="med" type="none"/>
            <a:tailEnd len="med" w="med" type="none"/>
          </a:ln>
        </p:spPr>
      </p:cxnSp>
      <p:sp>
        <p:nvSpPr>
          <p:cNvPr id="117" name="Google Shape;117;g1b8234b2db3_0_326"/>
          <p:cNvSpPr txBox="1"/>
          <p:nvPr/>
        </p:nvSpPr>
        <p:spPr>
          <a:xfrm>
            <a:off x="350475" y="190350"/>
            <a:ext cx="4921500" cy="57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MX" sz="1600">
                <a:solidFill>
                  <a:srgbClr val="FF8143"/>
                </a:solidFill>
              </a:rPr>
              <a:t>Interfaz</a:t>
            </a:r>
            <a:endParaRPr b="1" sz="1600">
              <a:solidFill>
                <a:srgbClr val="FF8143"/>
              </a:solidFill>
            </a:endParaRPr>
          </a:p>
        </p:txBody>
      </p:sp>
      <p:sp>
        <p:nvSpPr>
          <p:cNvPr id="118" name="Google Shape;118;g1b8234b2db3_0_326"/>
          <p:cNvSpPr txBox="1"/>
          <p:nvPr/>
        </p:nvSpPr>
        <p:spPr>
          <a:xfrm>
            <a:off x="439225" y="707925"/>
            <a:ext cx="8260500" cy="864300"/>
          </a:xfrm>
          <a:prstGeom prst="rect">
            <a:avLst/>
          </a:prstGeom>
          <a:noFill/>
          <a:ln>
            <a:noFill/>
          </a:ln>
        </p:spPr>
        <p:txBody>
          <a:bodyPr anchorCtr="0" anchor="t" bIns="91425" lIns="91425" spcFirstLastPara="1" rIns="91425" wrap="square" tIns="91425">
            <a:noAutofit/>
          </a:bodyPr>
          <a:lstStyle/>
          <a:p>
            <a:pPr indent="-317500" lvl="0" marL="457200" rtl="0" algn="just">
              <a:spcBef>
                <a:spcPts val="0"/>
              </a:spcBef>
              <a:spcAft>
                <a:spcPts val="0"/>
              </a:spcAft>
              <a:buClr>
                <a:schemeClr val="dk1"/>
              </a:buClr>
              <a:buSzPts val="1400"/>
              <a:buChar char="●"/>
            </a:pPr>
            <a:r>
              <a:rPr lang="es-MX">
                <a:solidFill>
                  <a:schemeClr val="dk1"/>
                </a:solidFill>
              </a:rPr>
              <a:t>Buscar: en esta opción, se escribe una palabra clave o remitente para ubicar un correo o mensaje de la bandeja de entrada.</a:t>
            </a:r>
            <a:endParaRPr>
              <a:solidFill>
                <a:schemeClr val="dk1"/>
              </a:solidFill>
            </a:endParaRPr>
          </a:p>
          <a:p>
            <a:pPr indent="-317500" lvl="0" marL="457200" rtl="0" algn="just">
              <a:spcBef>
                <a:spcPts val="0"/>
              </a:spcBef>
              <a:spcAft>
                <a:spcPts val="0"/>
              </a:spcAft>
              <a:buClr>
                <a:schemeClr val="dk1"/>
              </a:buClr>
              <a:buSzPts val="1400"/>
              <a:buChar char="●"/>
            </a:pPr>
            <a:r>
              <a:rPr lang="es-MX">
                <a:solidFill>
                  <a:schemeClr val="dk1"/>
                </a:solidFill>
              </a:rPr>
              <a:t>Redactar: abre la ventana para comenzar a escribir un correo electrónico.</a:t>
            </a:r>
            <a:endParaRPr>
              <a:solidFill>
                <a:schemeClr val="dk1"/>
              </a:solidFill>
            </a:endParaRPr>
          </a:p>
        </p:txBody>
      </p:sp>
      <p:pic>
        <p:nvPicPr>
          <p:cNvPr id="119" name="Google Shape;119;g1b8234b2db3_0_326"/>
          <p:cNvPicPr preferRelativeResize="0"/>
          <p:nvPr/>
        </p:nvPicPr>
        <p:blipFill rotWithShape="1">
          <a:blip r:embed="rId5">
            <a:alphaModFix/>
          </a:blip>
          <a:srcRect b="0" l="0" r="0" t="0"/>
          <a:stretch/>
        </p:blipFill>
        <p:spPr>
          <a:xfrm>
            <a:off x="792838" y="2232719"/>
            <a:ext cx="7553266" cy="977218"/>
          </a:xfrm>
          <a:prstGeom prst="rect">
            <a:avLst/>
          </a:prstGeom>
          <a:noFill/>
          <a:ln>
            <a:noFill/>
          </a:ln>
        </p:spPr>
      </p:pic>
      <p:sp>
        <p:nvSpPr>
          <p:cNvPr id="120" name="Google Shape;120;g1b8234b2db3_0_326"/>
          <p:cNvSpPr/>
          <p:nvPr/>
        </p:nvSpPr>
        <p:spPr>
          <a:xfrm>
            <a:off x="2171649" y="2165375"/>
            <a:ext cx="4351500" cy="466800"/>
          </a:xfrm>
          <a:prstGeom prst="rect">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21" name="Google Shape;121;g1b8234b2db3_0_326"/>
          <p:cNvSpPr/>
          <p:nvPr/>
        </p:nvSpPr>
        <p:spPr>
          <a:xfrm>
            <a:off x="792838" y="2632031"/>
            <a:ext cx="929100" cy="358200"/>
          </a:xfrm>
          <a:prstGeom prst="rect">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pic>
        <p:nvPicPr>
          <p:cNvPr id="126" name="Google Shape;126;g1b8234b2db3_0_334"/>
          <p:cNvPicPr preferRelativeResize="0"/>
          <p:nvPr/>
        </p:nvPicPr>
        <p:blipFill>
          <a:blip r:embed="rId3">
            <a:alphaModFix/>
          </a:blip>
          <a:stretch>
            <a:fillRect/>
          </a:stretch>
        </p:blipFill>
        <p:spPr>
          <a:xfrm flipH="1" rot="10800000">
            <a:off x="304800" y="4537423"/>
            <a:ext cx="8839199" cy="606075"/>
          </a:xfrm>
          <a:prstGeom prst="rect">
            <a:avLst/>
          </a:prstGeom>
          <a:noFill/>
          <a:ln>
            <a:noFill/>
          </a:ln>
        </p:spPr>
      </p:pic>
      <p:pic>
        <p:nvPicPr>
          <p:cNvPr id="127" name="Google Shape;127;g1b8234b2db3_0_334"/>
          <p:cNvPicPr preferRelativeResize="0"/>
          <p:nvPr/>
        </p:nvPicPr>
        <p:blipFill>
          <a:blip r:embed="rId4">
            <a:alphaModFix/>
          </a:blip>
          <a:stretch>
            <a:fillRect/>
          </a:stretch>
        </p:blipFill>
        <p:spPr>
          <a:xfrm flipH="1" rot="10800000">
            <a:off x="0" y="4383650"/>
            <a:ext cx="1307400" cy="759850"/>
          </a:xfrm>
          <a:prstGeom prst="rect">
            <a:avLst/>
          </a:prstGeom>
          <a:noFill/>
          <a:ln>
            <a:noFill/>
          </a:ln>
        </p:spPr>
      </p:pic>
      <p:cxnSp>
        <p:nvCxnSpPr>
          <p:cNvPr id="128" name="Google Shape;128;g1b8234b2db3_0_334"/>
          <p:cNvCxnSpPr/>
          <p:nvPr/>
        </p:nvCxnSpPr>
        <p:spPr>
          <a:xfrm>
            <a:off x="350475" y="598650"/>
            <a:ext cx="8202300" cy="0"/>
          </a:xfrm>
          <a:prstGeom prst="straightConnector1">
            <a:avLst/>
          </a:prstGeom>
          <a:noFill/>
          <a:ln cap="flat" cmpd="sng" w="38100">
            <a:solidFill>
              <a:srgbClr val="555CCE"/>
            </a:solidFill>
            <a:prstDash val="solid"/>
            <a:round/>
            <a:headEnd len="med" w="med" type="none"/>
            <a:tailEnd len="med" w="med" type="none"/>
          </a:ln>
        </p:spPr>
      </p:cxnSp>
      <p:sp>
        <p:nvSpPr>
          <p:cNvPr id="129" name="Google Shape;129;g1b8234b2db3_0_334"/>
          <p:cNvSpPr txBox="1"/>
          <p:nvPr/>
        </p:nvSpPr>
        <p:spPr>
          <a:xfrm>
            <a:off x="350475" y="190350"/>
            <a:ext cx="4921500" cy="57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MX" sz="1600">
                <a:solidFill>
                  <a:srgbClr val="FF8143"/>
                </a:solidFill>
              </a:rPr>
              <a:t>Redactar y enviar correo</a:t>
            </a:r>
            <a:endParaRPr b="1" sz="1600">
              <a:solidFill>
                <a:srgbClr val="FF8143"/>
              </a:solidFill>
            </a:endParaRPr>
          </a:p>
        </p:txBody>
      </p:sp>
      <p:sp>
        <p:nvSpPr>
          <p:cNvPr id="130" name="Google Shape;130;g1b8234b2db3_0_334"/>
          <p:cNvSpPr txBox="1"/>
          <p:nvPr/>
        </p:nvSpPr>
        <p:spPr>
          <a:xfrm>
            <a:off x="304800" y="1074575"/>
            <a:ext cx="4096800" cy="2743800"/>
          </a:xfrm>
          <a:prstGeom prst="rect">
            <a:avLst/>
          </a:prstGeom>
          <a:noFill/>
          <a:ln>
            <a:noFill/>
          </a:ln>
        </p:spPr>
        <p:txBody>
          <a:bodyPr anchorCtr="0" anchor="t" bIns="91425" lIns="91425" spcFirstLastPara="1" rIns="91425" wrap="square" tIns="91425">
            <a:noAutofit/>
          </a:bodyPr>
          <a:lstStyle/>
          <a:p>
            <a:pPr indent="-317500" lvl="0" marL="457200" rtl="0" algn="just">
              <a:spcBef>
                <a:spcPts val="0"/>
              </a:spcBef>
              <a:spcAft>
                <a:spcPts val="0"/>
              </a:spcAft>
              <a:buClr>
                <a:schemeClr val="dk1"/>
              </a:buClr>
              <a:buSzPts val="1400"/>
              <a:buChar char="●"/>
            </a:pPr>
            <a:r>
              <a:rPr b="1" lang="es-MX">
                <a:solidFill>
                  <a:schemeClr val="dk1"/>
                </a:solidFill>
              </a:rPr>
              <a:t>Destinatario</a:t>
            </a:r>
            <a:r>
              <a:rPr lang="es-MX">
                <a:solidFill>
                  <a:schemeClr val="dk1"/>
                </a:solidFill>
              </a:rPr>
              <a:t>: en la parte superior se agrega el destinatario o dirección de correo al que se enviará.</a:t>
            </a:r>
            <a:endParaRPr>
              <a:solidFill>
                <a:schemeClr val="dk1"/>
              </a:solidFill>
            </a:endParaRPr>
          </a:p>
          <a:p>
            <a:pPr indent="-317500" lvl="0" marL="457200" rtl="0" algn="just">
              <a:spcBef>
                <a:spcPts val="0"/>
              </a:spcBef>
              <a:spcAft>
                <a:spcPts val="0"/>
              </a:spcAft>
              <a:buClr>
                <a:schemeClr val="dk1"/>
              </a:buClr>
              <a:buSzPts val="1400"/>
              <a:buChar char="●"/>
            </a:pPr>
            <a:r>
              <a:rPr b="1" lang="es-MX">
                <a:solidFill>
                  <a:schemeClr val="dk1"/>
                </a:solidFill>
              </a:rPr>
              <a:t>CC</a:t>
            </a:r>
            <a:r>
              <a:rPr lang="es-MX">
                <a:solidFill>
                  <a:schemeClr val="dk1"/>
                </a:solidFill>
              </a:rPr>
              <a:t>: envía una copia del correo a otro usuario. La información será pública y se podrá revisar quienes lo han recibido.</a:t>
            </a:r>
            <a:endParaRPr>
              <a:solidFill>
                <a:schemeClr val="dk1"/>
              </a:solidFill>
            </a:endParaRPr>
          </a:p>
          <a:p>
            <a:pPr indent="-317500" lvl="0" marL="457200" rtl="0" algn="just">
              <a:spcBef>
                <a:spcPts val="0"/>
              </a:spcBef>
              <a:spcAft>
                <a:spcPts val="0"/>
              </a:spcAft>
              <a:buClr>
                <a:schemeClr val="dk1"/>
              </a:buClr>
              <a:buSzPts val="1400"/>
              <a:buChar char="●"/>
            </a:pPr>
            <a:r>
              <a:rPr b="1" lang="es-MX">
                <a:solidFill>
                  <a:schemeClr val="dk1"/>
                </a:solidFill>
              </a:rPr>
              <a:t>CCO</a:t>
            </a:r>
            <a:r>
              <a:rPr lang="es-MX">
                <a:solidFill>
                  <a:schemeClr val="dk1"/>
                </a:solidFill>
              </a:rPr>
              <a:t>: permite enviar copias de un correo a otros destinatarios de forma oculta.</a:t>
            </a:r>
            <a:endParaRPr>
              <a:solidFill>
                <a:schemeClr val="dk1"/>
              </a:solidFill>
            </a:endParaRPr>
          </a:p>
          <a:p>
            <a:pPr indent="-317500" lvl="0" marL="457200" rtl="0" algn="just">
              <a:spcBef>
                <a:spcPts val="0"/>
              </a:spcBef>
              <a:spcAft>
                <a:spcPts val="0"/>
              </a:spcAft>
              <a:buClr>
                <a:schemeClr val="dk1"/>
              </a:buClr>
              <a:buSzPts val="1400"/>
              <a:buChar char="●"/>
            </a:pPr>
            <a:r>
              <a:rPr b="1" lang="es-MX">
                <a:solidFill>
                  <a:schemeClr val="dk1"/>
                </a:solidFill>
              </a:rPr>
              <a:t>Contenido de correo</a:t>
            </a:r>
            <a:r>
              <a:rPr lang="es-MX">
                <a:solidFill>
                  <a:schemeClr val="dk1"/>
                </a:solidFill>
              </a:rPr>
              <a:t>: en el cuadro de texto se podrá escribir el mensaje a enviar, añadir archivos multimedia, además de programar un envío.</a:t>
            </a:r>
            <a:endParaRPr>
              <a:solidFill>
                <a:schemeClr val="dk1"/>
              </a:solidFill>
            </a:endParaRPr>
          </a:p>
        </p:txBody>
      </p:sp>
      <p:pic>
        <p:nvPicPr>
          <p:cNvPr id="131" name="Google Shape;131;g1b8234b2db3_0_334"/>
          <p:cNvPicPr preferRelativeResize="0"/>
          <p:nvPr/>
        </p:nvPicPr>
        <p:blipFill rotWithShape="1">
          <a:blip r:embed="rId5">
            <a:alphaModFix/>
          </a:blip>
          <a:srcRect b="0" l="0" r="0" t="0"/>
          <a:stretch/>
        </p:blipFill>
        <p:spPr>
          <a:xfrm>
            <a:off x="4977067" y="1029645"/>
            <a:ext cx="3369179" cy="307678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pic>
        <p:nvPicPr>
          <p:cNvPr id="136" name="Google Shape;136;g1b8234b2db3_0_342"/>
          <p:cNvPicPr preferRelativeResize="0"/>
          <p:nvPr/>
        </p:nvPicPr>
        <p:blipFill>
          <a:blip r:embed="rId3">
            <a:alphaModFix/>
          </a:blip>
          <a:stretch>
            <a:fillRect/>
          </a:stretch>
        </p:blipFill>
        <p:spPr>
          <a:xfrm flipH="1" rot="10800000">
            <a:off x="304800" y="4537423"/>
            <a:ext cx="8839199" cy="606075"/>
          </a:xfrm>
          <a:prstGeom prst="rect">
            <a:avLst/>
          </a:prstGeom>
          <a:noFill/>
          <a:ln>
            <a:noFill/>
          </a:ln>
        </p:spPr>
      </p:pic>
      <p:pic>
        <p:nvPicPr>
          <p:cNvPr id="137" name="Google Shape;137;g1b8234b2db3_0_342"/>
          <p:cNvPicPr preferRelativeResize="0"/>
          <p:nvPr/>
        </p:nvPicPr>
        <p:blipFill>
          <a:blip r:embed="rId4">
            <a:alphaModFix/>
          </a:blip>
          <a:stretch>
            <a:fillRect/>
          </a:stretch>
        </p:blipFill>
        <p:spPr>
          <a:xfrm flipH="1" rot="10800000">
            <a:off x="0" y="4383650"/>
            <a:ext cx="1307400" cy="759850"/>
          </a:xfrm>
          <a:prstGeom prst="rect">
            <a:avLst/>
          </a:prstGeom>
          <a:noFill/>
          <a:ln>
            <a:noFill/>
          </a:ln>
        </p:spPr>
      </p:pic>
      <p:cxnSp>
        <p:nvCxnSpPr>
          <p:cNvPr id="138" name="Google Shape;138;g1b8234b2db3_0_342"/>
          <p:cNvCxnSpPr/>
          <p:nvPr/>
        </p:nvCxnSpPr>
        <p:spPr>
          <a:xfrm>
            <a:off x="350475" y="598650"/>
            <a:ext cx="8202300" cy="0"/>
          </a:xfrm>
          <a:prstGeom prst="straightConnector1">
            <a:avLst/>
          </a:prstGeom>
          <a:noFill/>
          <a:ln cap="flat" cmpd="sng" w="38100">
            <a:solidFill>
              <a:srgbClr val="555CCE"/>
            </a:solidFill>
            <a:prstDash val="solid"/>
            <a:round/>
            <a:headEnd len="med" w="med" type="none"/>
            <a:tailEnd len="med" w="med" type="none"/>
          </a:ln>
        </p:spPr>
      </p:cxnSp>
      <p:sp>
        <p:nvSpPr>
          <p:cNvPr id="139" name="Google Shape;139;g1b8234b2db3_0_342"/>
          <p:cNvSpPr txBox="1"/>
          <p:nvPr/>
        </p:nvSpPr>
        <p:spPr>
          <a:xfrm>
            <a:off x="350475" y="190350"/>
            <a:ext cx="4921500" cy="57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MX" sz="1600">
                <a:solidFill>
                  <a:srgbClr val="FF8143"/>
                </a:solidFill>
              </a:rPr>
              <a:t>Etiquetas</a:t>
            </a:r>
            <a:endParaRPr b="1" sz="1600">
              <a:solidFill>
                <a:srgbClr val="FF8143"/>
              </a:solidFill>
            </a:endParaRPr>
          </a:p>
        </p:txBody>
      </p:sp>
      <p:sp>
        <p:nvSpPr>
          <p:cNvPr id="140" name="Google Shape;140;g1b8234b2db3_0_342"/>
          <p:cNvSpPr txBox="1"/>
          <p:nvPr/>
        </p:nvSpPr>
        <p:spPr>
          <a:xfrm>
            <a:off x="267350" y="1471575"/>
            <a:ext cx="4060200" cy="1950000"/>
          </a:xfrm>
          <a:prstGeom prst="rect">
            <a:avLst/>
          </a:prstGeom>
          <a:noFill/>
          <a:ln>
            <a:noFill/>
          </a:ln>
        </p:spPr>
        <p:txBody>
          <a:bodyPr anchorCtr="0" anchor="t" bIns="91425" lIns="91425" spcFirstLastPara="1" rIns="91425" wrap="square" tIns="91425">
            <a:noAutofit/>
          </a:bodyPr>
          <a:lstStyle/>
          <a:p>
            <a:pPr indent="-317500" lvl="0" marL="457200" rtl="0" algn="just">
              <a:spcBef>
                <a:spcPts val="0"/>
              </a:spcBef>
              <a:spcAft>
                <a:spcPts val="0"/>
              </a:spcAft>
              <a:buClr>
                <a:schemeClr val="dk1"/>
              </a:buClr>
              <a:buSzPts val="1400"/>
              <a:buChar char="●"/>
            </a:pPr>
            <a:r>
              <a:rPr b="1" lang="es-MX">
                <a:solidFill>
                  <a:schemeClr val="dk1"/>
                </a:solidFill>
              </a:rPr>
              <a:t>Importantes</a:t>
            </a:r>
            <a:r>
              <a:rPr lang="es-MX">
                <a:solidFill>
                  <a:schemeClr val="dk1"/>
                </a:solidFill>
              </a:rPr>
              <a:t>: de forma automática, Google irá destacando correos provenientes de contactos con los que interactúa de forma regular o de organizaciones oficiales.</a:t>
            </a:r>
            <a:endParaRPr>
              <a:solidFill>
                <a:schemeClr val="dk1"/>
              </a:solidFill>
            </a:endParaRPr>
          </a:p>
          <a:p>
            <a:pPr indent="-317500" lvl="0" marL="457200" rtl="0" algn="just">
              <a:spcBef>
                <a:spcPts val="0"/>
              </a:spcBef>
              <a:spcAft>
                <a:spcPts val="0"/>
              </a:spcAft>
              <a:buClr>
                <a:schemeClr val="dk1"/>
              </a:buClr>
              <a:buSzPts val="1400"/>
              <a:buChar char="●"/>
            </a:pPr>
            <a:r>
              <a:rPr b="1" lang="es-MX">
                <a:solidFill>
                  <a:schemeClr val="dk1"/>
                </a:solidFill>
              </a:rPr>
              <a:t>Favoritos</a:t>
            </a:r>
            <a:r>
              <a:rPr lang="es-MX">
                <a:solidFill>
                  <a:schemeClr val="dk1"/>
                </a:solidFill>
              </a:rPr>
              <a:t>: al seleccionar el icono de favoritos, es posible destacar un correo importante y acceder a él inmediatamente utilizando los filtros de entrada.</a:t>
            </a:r>
            <a:endParaRPr>
              <a:solidFill>
                <a:schemeClr val="dk1"/>
              </a:solidFill>
            </a:endParaRPr>
          </a:p>
        </p:txBody>
      </p:sp>
      <p:pic>
        <p:nvPicPr>
          <p:cNvPr id="141" name="Google Shape;141;g1b8234b2db3_0_342"/>
          <p:cNvPicPr preferRelativeResize="0"/>
          <p:nvPr/>
        </p:nvPicPr>
        <p:blipFill rotWithShape="1">
          <a:blip r:embed="rId5">
            <a:alphaModFix/>
          </a:blip>
          <a:srcRect b="0" l="0" r="0" t="714"/>
          <a:stretch/>
        </p:blipFill>
        <p:spPr>
          <a:xfrm>
            <a:off x="5153900" y="764550"/>
            <a:ext cx="2725043" cy="37203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g1b8234b2db3_0_260"/>
          <p:cNvSpPr txBox="1"/>
          <p:nvPr/>
        </p:nvSpPr>
        <p:spPr>
          <a:xfrm>
            <a:off x="1768850" y="1515575"/>
            <a:ext cx="5826300" cy="5739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rgbClr val="000000"/>
              </a:buClr>
              <a:buSzPts val="1100"/>
              <a:buFont typeface="Arial"/>
              <a:buNone/>
            </a:pPr>
            <a:r>
              <a:rPr b="1" lang="es-MX" sz="6000">
                <a:solidFill>
                  <a:srgbClr val="FF8143"/>
                </a:solidFill>
              </a:rPr>
              <a:t>Gracias</a:t>
            </a:r>
            <a:endParaRPr sz="6000">
              <a:solidFill>
                <a:srgbClr val="FF8143"/>
              </a:solidFill>
            </a:endParaRPr>
          </a:p>
        </p:txBody>
      </p:sp>
      <p:pic>
        <p:nvPicPr>
          <p:cNvPr id="147" name="Google Shape;147;g1b8234b2db3_0_260"/>
          <p:cNvPicPr preferRelativeResize="0"/>
          <p:nvPr/>
        </p:nvPicPr>
        <p:blipFill>
          <a:blip r:embed="rId3">
            <a:alphaModFix/>
          </a:blip>
          <a:stretch>
            <a:fillRect/>
          </a:stretch>
        </p:blipFill>
        <p:spPr>
          <a:xfrm>
            <a:off x="7595150" y="109275"/>
            <a:ext cx="1382101" cy="812342"/>
          </a:xfrm>
          <a:prstGeom prst="rect">
            <a:avLst/>
          </a:prstGeom>
          <a:noFill/>
          <a:ln>
            <a:noFill/>
          </a:ln>
        </p:spPr>
      </p:pic>
      <p:pic>
        <p:nvPicPr>
          <p:cNvPr id="148" name="Google Shape;148;g1b8234b2db3_0_260"/>
          <p:cNvPicPr preferRelativeResize="0"/>
          <p:nvPr/>
        </p:nvPicPr>
        <p:blipFill>
          <a:blip r:embed="rId4">
            <a:alphaModFix/>
          </a:blip>
          <a:stretch>
            <a:fillRect/>
          </a:stretch>
        </p:blipFill>
        <p:spPr>
          <a:xfrm>
            <a:off x="-1" y="0"/>
            <a:ext cx="8362475" cy="759850"/>
          </a:xfrm>
          <a:prstGeom prst="rect">
            <a:avLst/>
          </a:prstGeom>
          <a:noFill/>
          <a:ln>
            <a:noFill/>
          </a:ln>
        </p:spPr>
      </p:pic>
      <p:cxnSp>
        <p:nvCxnSpPr>
          <p:cNvPr id="149" name="Google Shape;149;g1b8234b2db3_0_260"/>
          <p:cNvCxnSpPr/>
          <p:nvPr/>
        </p:nvCxnSpPr>
        <p:spPr>
          <a:xfrm>
            <a:off x="3017275" y="2514850"/>
            <a:ext cx="3975300" cy="0"/>
          </a:xfrm>
          <a:prstGeom prst="straightConnector1">
            <a:avLst/>
          </a:prstGeom>
          <a:noFill/>
          <a:ln cap="flat" cmpd="sng" w="38100">
            <a:solidFill>
              <a:srgbClr val="555CCE"/>
            </a:solidFill>
            <a:prstDash val="solid"/>
            <a:round/>
            <a:headEnd len="med" w="med" type="none"/>
            <a:tailEnd len="med" w="med" type="none"/>
          </a:ln>
        </p:spPr>
      </p:cxnSp>
      <p:pic>
        <p:nvPicPr>
          <p:cNvPr id="150" name="Google Shape;150;g1b8234b2db3_0_260"/>
          <p:cNvPicPr preferRelativeResize="0"/>
          <p:nvPr/>
        </p:nvPicPr>
        <p:blipFill>
          <a:blip r:embed="rId5">
            <a:alphaModFix/>
          </a:blip>
          <a:stretch>
            <a:fillRect/>
          </a:stretch>
        </p:blipFill>
        <p:spPr>
          <a:xfrm>
            <a:off x="1022200" y="3392303"/>
            <a:ext cx="655974" cy="344399"/>
          </a:xfrm>
          <a:prstGeom prst="rect">
            <a:avLst/>
          </a:prstGeom>
          <a:noFill/>
          <a:ln>
            <a:noFill/>
          </a:ln>
        </p:spPr>
      </p:pic>
      <p:pic>
        <p:nvPicPr>
          <p:cNvPr id="151" name="Google Shape;151;g1b8234b2db3_0_260"/>
          <p:cNvPicPr preferRelativeResize="0"/>
          <p:nvPr/>
        </p:nvPicPr>
        <p:blipFill>
          <a:blip r:embed="rId6">
            <a:alphaModFix/>
          </a:blip>
          <a:stretch>
            <a:fillRect/>
          </a:stretch>
        </p:blipFill>
        <p:spPr>
          <a:xfrm>
            <a:off x="6844390" y="3412749"/>
            <a:ext cx="303513" cy="303521"/>
          </a:xfrm>
          <a:prstGeom prst="rect">
            <a:avLst/>
          </a:prstGeom>
          <a:noFill/>
          <a:ln>
            <a:noFill/>
          </a:ln>
        </p:spPr>
      </p:pic>
      <p:pic>
        <p:nvPicPr>
          <p:cNvPr id="152" name="Google Shape;152;g1b8234b2db3_0_260"/>
          <p:cNvPicPr preferRelativeResize="0"/>
          <p:nvPr/>
        </p:nvPicPr>
        <p:blipFill>
          <a:blip r:embed="rId7">
            <a:alphaModFix/>
          </a:blip>
          <a:stretch>
            <a:fillRect/>
          </a:stretch>
        </p:blipFill>
        <p:spPr>
          <a:xfrm>
            <a:off x="4170253" y="3392304"/>
            <a:ext cx="396273" cy="396300"/>
          </a:xfrm>
          <a:prstGeom prst="rect">
            <a:avLst/>
          </a:prstGeom>
          <a:noFill/>
          <a:ln>
            <a:noFill/>
          </a:ln>
        </p:spPr>
      </p:pic>
      <p:sp>
        <p:nvSpPr>
          <p:cNvPr id="153" name="Google Shape;153;g1b8234b2db3_0_260"/>
          <p:cNvSpPr txBox="1"/>
          <p:nvPr/>
        </p:nvSpPr>
        <p:spPr>
          <a:xfrm>
            <a:off x="1505124" y="3392300"/>
            <a:ext cx="1489200" cy="39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MX" sz="1100">
                <a:solidFill>
                  <a:srgbClr val="0B5394"/>
                </a:solidFill>
              </a:rPr>
              <a:t>Whats App UNETE </a:t>
            </a:r>
            <a:endParaRPr sz="1100">
              <a:solidFill>
                <a:srgbClr val="0B5394"/>
              </a:solidFill>
            </a:endParaRPr>
          </a:p>
        </p:txBody>
      </p:sp>
      <p:sp>
        <p:nvSpPr>
          <p:cNvPr id="154" name="Google Shape;154;g1b8234b2db3_0_260"/>
          <p:cNvSpPr txBox="1"/>
          <p:nvPr/>
        </p:nvSpPr>
        <p:spPr>
          <a:xfrm>
            <a:off x="4612094" y="3392300"/>
            <a:ext cx="699600" cy="39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MX" sz="1100">
                <a:solidFill>
                  <a:srgbClr val="0B5394"/>
                </a:solidFill>
              </a:rPr>
              <a:t>Correo </a:t>
            </a:r>
            <a:endParaRPr sz="1100">
              <a:solidFill>
                <a:srgbClr val="0B5394"/>
              </a:solidFill>
            </a:endParaRPr>
          </a:p>
        </p:txBody>
      </p:sp>
      <p:sp>
        <p:nvSpPr>
          <p:cNvPr id="155" name="Google Shape;155;g1b8234b2db3_0_260"/>
          <p:cNvSpPr txBox="1"/>
          <p:nvPr/>
        </p:nvSpPr>
        <p:spPr>
          <a:xfrm>
            <a:off x="7465300" y="3392300"/>
            <a:ext cx="1382100" cy="39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MX" sz="1100">
                <a:solidFill>
                  <a:srgbClr val="0B5394"/>
                </a:solidFill>
              </a:rPr>
              <a:t>Teléfono                      </a:t>
            </a:r>
            <a:endParaRPr sz="1100">
              <a:solidFill>
                <a:srgbClr val="0B5394"/>
              </a:solidFill>
            </a:endParaRPr>
          </a:p>
        </p:txBody>
      </p:sp>
      <p:sp>
        <p:nvSpPr>
          <p:cNvPr id="156" name="Google Shape;156;g1b8234b2db3_0_260"/>
          <p:cNvSpPr txBox="1"/>
          <p:nvPr/>
        </p:nvSpPr>
        <p:spPr>
          <a:xfrm>
            <a:off x="1212800" y="3788625"/>
            <a:ext cx="1737000" cy="573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s-MX" sz="1200"/>
              <a:t>55 2728 0772 </a:t>
            </a:r>
            <a:endParaRPr sz="1200"/>
          </a:p>
        </p:txBody>
      </p:sp>
      <p:sp>
        <p:nvSpPr>
          <p:cNvPr id="157" name="Google Shape;157;g1b8234b2db3_0_260"/>
          <p:cNvSpPr txBox="1"/>
          <p:nvPr/>
        </p:nvSpPr>
        <p:spPr>
          <a:xfrm>
            <a:off x="3781325" y="3791925"/>
            <a:ext cx="1614600" cy="38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MX" sz="1200"/>
              <a:t>soporte@unete.org</a:t>
            </a:r>
            <a:endParaRPr sz="1200"/>
          </a:p>
        </p:txBody>
      </p:sp>
      <p:sp>
        <p:nvSpPr>
          <p:cNvPr id="158" name="Google Shape;158;g1b8234b2db3_0_260"/>
          <p:cNvSpPr txBox="1"/>
          <p:nvPr/>
        </p:nvSpPr>
        <p:spPr>
          <a:xfrm>
            <a:off x="6844400" y="3814575"/>
            <a:ext cx="1737000" cy="344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s-MX" sz="1200"/>
              <a:t>55 5027 1000 </a:t>
            </a:r>
            <a:endParaRPr sz="12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Oscar Flores</dc:creator>
</cp:coreProperties>
</file>